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4" r:id="rId3"/>
    <p:sldId id="263" r:id="rId4"/>
    <p:sldId id="298" r:id="rId5"/>
    <p:sldId id="292" r:id="rId6"/>
    <p:sldId id="300" r:id="rId7"/>
    <p:sldId id="299" r:id="rId8"/>
    <p:sldId id="296" r:id="rId9"/>
    <p:sldId id="293" r:id="rId10"/>
    <p:sldId id="295" r:id="rId11"/>
    <p:sldId id="294" r:id="rId12"/>
    <p:sldId id="297" r:id="rId13"/>
    <p:sldId id="288" r:id="rId1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6" autoAdjust="0"/>
    <p:restoredTop sz="96405"/>
  </p:normalViewPr>
  <p:slideViewPr>
    <p:cSldViewPr snapToGrid="0">
      <p:cViewPr>
        <p:scale>
          <a:sx n="174" d="100"/>
          <a:sy n="174" d="100"/>
        </p:scale>
        <p:origin x="1640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5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3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0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8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6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37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F9255A-60D2-E24E-8EE6-F43CC1CE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75" y="759278"/>
            <a:ext cx="4878956" cy="3624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77ADC-EFF9-D546-BAD7-110923A44E0C}"/>
              </a:ext>
            </a:extLst>
          </p:cNvPr>
          <p:cNvSpPr txBox="1"/>
          <p:nvPr/>
        </p:nvSpPr>
        <p:spPr>
          <a:xfrm>
            <a:off x="1633189" y="237628"/>
            <a:ext cx="670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理论上，大面积图片将有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*</a:t>
            </a:r>
            <a:r>
              <a:rPr kumimoji="1" lang="en-US" altLang="zh-CN" sz="1600" dirty="0"/>
              <a:t>16=256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endParaRPr kumimoji="1" lang="en-US" altLang="zh-CN" sz="1600" dirty="0"/>
          </a:p>
          <a:p>
            <a:r>
              <a:rPr kumimoji="1" lang="zh-CN" altLang="en-US" sz="1600" dirty="0"/>
              <a:t>单张图片大约</a:t>
            </a:r>
            <a:r>
              <a:rPr kumimoji="1" lang="en-US" altLang="zh-CN" sz="1600" dirty="0"/>
              <a:t>60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最大只能为</a:t>
            </a:r>
            <a:r>
              <a:rPr kumimoji="1" lang="en-US" altLang="zh-CN" sz="1600" dirty="0"/>
              <a:t>16</a:t>
            </a:r>
            <a:r>
              <a:rPr kumimoji="1" lang="zh-CN" altLang="en-US" sz="1600" dirty="0"/>
              <a:t>个</a:t>
            </a:r>
            <a:r>
              <a:rPr kumimoji="1" lang="en-US" altLang="zh-CN" sz="1600" dirty="0"/>
              <a:t>1.</a:t>
            </a:r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图片前面占用的码字位越多，后面的码字就比较少</a:t>
            </a:r>
            <a:endParaRPr kumimoji="1" lang="en-US" altLang="zh-CN" sz="1600" dirty="0"/>
          </a:p>
          <a:p>
            <a:r>
              <a:rPr kumimoji="1" lang="zh-CN" altLang="en-US" sz="1600" dirty="0"/>
              <a:t>但如果我们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的范围增大，短码就会减少，长码就必然增加。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>
                <a:solidFill>
                  <a:srgbClr val="FF0000"/>
                </a:solidFill>
              </a:rPr>
              <a:t>按上次测试的的固定编码，也只能容纳</a:t>
            </a:r>
            <a:r>
              <a:rPr kumimoji="1" lang="en-US" altLang="zh-CN" sz="1600" dirty="0">
                <a:solidFill>
                  <a:srgbClr val="FF0000"/>
                </a:solidFill>
              </a:rPr>
              <a:t>103</a:t>
            </a:r>
            <a:r>
              <a:rPr kumimoji="1" lang="zh-CN" altLang="en-US" sz="1600" dirty="0">
                <a:solidFill>
                  <a:srgbClr val="FF0000"/>
                </a:solidFill>
              </a:rPr>
              <a:t>个</a:t>
            </a:r>
            <a:r>
              <a:rPr kumimoji="1" lang="en-US" altLang="zh-CN" sz="1600" dirty="0" err="1">
                <a:solidFill>
                  <a:srgbClr val="FF0000"/>
                </a:solidFill>
              </a:rPr>
              <a:t>val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zh-CN" altLang="en-US" sz="1600" dirty="0"/>
              <a:t>如果要确保容纳</a:t>
            </a:r>
            <a:r>
              <a:rPr kumimoji="1" lang="en-US" altLang="zh-CN" sz="1600" dirty="0"/>
              <a:t>256</a:t>
            </a:r>
            <a:r>
              <a:rPr kumimoji="1" lang="zh-CN" altLang="en-US" sz="1600" dirty="0"/>
              <a:t>个</a:t>
            </a:r>
            <a:r>
              <a:rPr kumimoji="1" lang="en-US" altLang="zh-CN" sz="1600" dirty="0" err="1"/>
              <a:t>val</a:t>
            </a:r>
            <a:r>
              <a:rPr kumimoji="1" lang="zh-CN" altLang="en-US" sz="1600" dirty="0"/>
              <a:t>，必须</a:t>
            </a:r>
            <a:r>
              <a:rPr kumimoji="1" lang="zh-CN" altLang="en-US" sz="1600" dirty="0">
                <a:solidFill>
                  <a:srgbClr val="FF0000"/>
                </a:solidFill>
              </a:rPr>
              <a:t>预留</a:t>
            </a:r>
            <a:r>
              <a:rPr kumimoji="1" lang="en-US" altLang="zh-CN" sz="1600" dirty="0">
                <a:solidFill>
                  <a:srgbClr val="FF0000"/>
                </a:solidFill>
              </a:rPr>
              <a:t>8</a:t>
            </a:r>
            <a:r>
              <a:rPr kumimoji="1" lang="zh-CN" altLang="en-US" sz="1600" dirty="0">
                <a:solidFill>
                  <a:srgbClr val="FF0000"/>
                </a:solidFill>
              </a:rPr>
              <a:t>位的空间</a:t>
            </a:r>
            <a:r>
              <a:rPr kumimoji="1" lang="zh-CN" altLang="en-US" sz="1600" dirty="0"/>
              <a:t>，意味着</a:t>
            </a:r>
            <a:r>
              <a:rPr kumimoji="1" lang="en-US" altLang="zh-CN" sz="1600" dirty="0"/>
              <a:t>9-15</a:t>
            </a:r>
            <a:r>
              <a:rPr kumimoji="1" lang="zh-CN" altLang="en-US" sz="1600" dirty="0"/>
              <a:t>位的</a:t>
            </a:r>
            <a:r>
              <a:rPr kumimoji="1" lang="en-US" altLang="zh-CN" sz="1600" dirty="0"/>
              <a:t>code</a:t>
            </a:r>
            <a:r>
              <a:rPr kumimoji="1" lang="zh-CN" altLang="en-US" sz="1600" dirty="0"/>
              <a:t>都不能存在</a:t>
            </a:r>
            <a:r>
              <a:rPr kumimoji="1" lang="en-US" altLang="zh-CN" sz="1600" dirty="0"/>
              <a:t>2^8=256</a:t>
            </a:r>
            <a:r>
              <a:rPr kumimoji="1" lang="zh-CN" altLang="en-US" sz="1600" dirty="0"/>
              <a:t>，所以可以集中优化前面</a:t>
            </a:r>
            <a:r>
              <a:rPr kumimoji="1" lang="en-US" altLang="zh-CN" sz="1600" dirty="0"/>
              <a:t>8</a:t>
            </a:r>
            <a:r>
              <a:rPr kumimoji="1" lang="zh-CN" altLang="en-US" sz="1600" dirty="0"/>
              <a:t>位的码字，让前面的码字固定下来并达到最优。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br>
              <a:rPr lang="en" altLang="zh-CN" dirty="0"/>
            </a:b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3F80C0-489A-3C4F-A91E-14F38765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64" y="334498"/>
            <a:ext cx="2151663" cy="738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311B87-0CBB-E044-AA1F-A0874C4D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38" y="4070129"/>
            <a:ext cx="63627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F19210-8771-0B4F-B73B-55A1F61C5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88" y="3031132"/>
            <a:ext cx="6680200" cy="876300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6AAE071-9284-0E46-87DE-32A1E0332985}"/>
              </a:ext>
            </a:extLst>
          </p:cNvPr>
          <p:cNvCxnSpPr/>
          <p:nvPr/>
        </p:nvCxnSpPr>
        <p:spPr>
          <a:xfrm flipV="1">
            <a:off x="5297864" y="744718"/>
            <a:ext cx="2212947" cy="13676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7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349AD42-937D-4B43-9D15-DD12C9AD5E97}"/>
              </a:ext>
            </a:extLst>
          </p:cNvPr>
          <p:cNvSpPr/>
          <p:nvPr/>
        </p:nvSpPr>
        <p:spPr>
          <a:xfrm>
            <a:off x="738785" y="1047348"/>
            <a:ext cx="74141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但是无论如何，图片变大是必然的（无论是否相似），即使把哈夫曼表删掉，也不可能比原来的图片小。原来图片是图片编辑软件用的是针对该图片的最优算法。</a:t>
            </a:r>
            <a:endParaRPr kumimoji="1" lang="en-US" altLang="zh-CN" sz="2000" dirty="0"/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DE5B89B6-EEE8-0D49-BA5E-9DD6C7ECEAE2}"/>
              </a:ext>
            </a:extLst>
          </p:cNvPr>
          <p:cNvSpPr txBox="1"/>
          <p:nvPr/>
        </p:nvSpPr>
        <p:spPr>
          <a:xfrm>
            <a:off x="1048344" y="4753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47DCB2-C21B-2B42-ABA7-2278952DB685}"/>
              </a:ext>
            </a:extLst>
          </p:cNvPr>
          <p:cNvSpPr/>
          <p:nvPr/>
        </p:nvSpPr>
        <p:spPr>
          <a:xfrm>
            <a:off x="738785" y="2799948"/>
            <a:ext cx="74141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/>
              <a:t>虽然第一步大面积统一了他们的编码，这个对我们</a:t>
            </a:r>
            <a:r>
              <a:rPr kumimoji="1" lang="en-US" altLang="zh-CN" sz="2000" dirty="0" err="1"/>
              <a:t>dedup</a:t>
            </a:r>
            <a:r>
              <a:rPr kumimoji="1" lang="zh-CN" altLang="en-US" sz="2000" dirty="0"/>
              <a:t>部分的帮助，还</a:t>
            </a:r>
            <a:r>
              <a:rPr kumimoji="1" lang="zh-CN" altLang="en-US" sz="2000" dirty="0">
                <a:highlight>
                  <a:srgbClr val="FFFF00"/>
                </a:highlight>
              </a:rPr>
              <a:t>难以预测</a:t>
            </a:r>
            <a:endParaRPr kumimoji="1" lang="en-US" altLang="zh-CN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52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B02A24-F7D7-F04E-A1F7-3D0DAAD3C076}"/>
              </a:ext>
            </a:extLst>
          </p:cNvPr>
          <p:cNvSpPr/>
          <p:nvPr/>
        </p:nvSpPr>
        <p:spPr>
          <a:xfrm>
            <a:off x="720067" y="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为什么难以预测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1F65CF-183E-0242-92ED-FD400F34CF68}"/>
              </a:ext>
            </a:extLst>
          </p:cNvPr>
          <p:cNvSpPr/>
          <p:nvPr/>
        </p:nvSpPr>
        <p:spPr>
          <a:xfrm>
            <a:off x="720067" y="2095188"/>
            <a:ext cx="51812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" dirty="0"/>
              <a:t>比如</a:t>
            </a:r>
            <a:r>
              <a:rPr kumimoji="1" lang="zh-CN" altLang="en-US" dirty="0"/>
              <a:t>读到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，翻译为</a:t>
            </a:r>
            <a:r>
              <a:rPr kumimoji="1" lang="en-US" altLang="zh-CN" dirty="0" err="1"/>
              <a:t>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，高位为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意味着有</a:t>
            </a:r>
            <a:r>
              <a:rPr kumimoji="1" lang="en-US" altLang="zh-CN" dirty="0"/>
              <a:t>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，低位为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意味着需要读</a:t>
            </a:r>
            <a:r>
              <a:rPr kumimoji="1" lang="en-US" altLang="zh-CN" dirty="0"/>
              <a:t>1</a:t>
            </a:r>
            <a:r>
              <a:rPr kumimoji="1" lang="zh-CN" altLang="en-US" dirty="0"/>
              <a:t>位，译码为数值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，然后这个</a:t>
            </a:r>
            <a:r>
              <a:rPr kumimoji="1" lang="en-US" altLang="zh-CN" dirty="0"/>
              <a:t>1</a:t>
            </a:r>
            <a:r>
              <a:rPr kumimoji="1" lang="zh-CN" altLang="en-US" dirty="0"/>
              <a:t>才是我们真正需要的值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84F5C-88C6-7146-BEAD-DD439EFF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67" y="346972"/>
            <a:ext cx="4124942" cy="16437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D6880F-003C-714F-A111-88273728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528" y="2740572"/>
            <a:ext cx="3600427" cy="2402928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6CB52D-2047-444B-BDA0-983806F3597D}"/>
              </a:ext>
            </a:extLst>
          </p:cNvPr>
          <p:cNvCxnSpPr/>
          <p:nvPr/>
        </p:nvCxnSpPr>
        <p:spPr>
          <a:xfrm>
            <a:off x="2593428" y="3231931"/>
            <a:ext cx="94593" cy="772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0290139-FE2C-024C-9E94-038F7F2DD102}"/>
              </a:ext>
            </a:extLst>
          </p:cNvPr>
          <p:cNvCxnSpPr/>
          <p:nvPr/>
        </p:nvCxnSpPr>
        <p:spPr>
          <a:xfrm>
            <a:off x="2782538" y="3231931"/>
            <a:ext cx="0" cy="710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8ED9F3C3-DA9A-0243-ACE4-09886E1F212F}"/>
              </a:ext>
            </a:extLst>
          </p:cNvPr>
          <p:cNvCxnSpPr/>
          <p:nvPr/>
        </p:nvCxnSpPr>
        <p:spPr>
          <a:xfrm rot="5400000">
            <a:off x="3968970" y="3291052"/>
            <a:ext cx="772510" cy="65426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2E626EBF-71F3-6C43-B887-A6B448EEEC87}"/>
              </a:ext>
            </a:extLst>
          </p:cNvPr>
          <p:cNvCxnSpPr/>
          <p:nvPr/>
        </p:nvCxnSpPr>
        <p:spPr>
          <a:xfrm rot="10800000" flipV="1">
            <a:off x="3066393" y="3231930"/>
            <a:ext cx="1778616" cy="9459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81D6CA3-4B7E-2340-A68B-B6488994ED8E}"/>
              </a:ext>
            </a:extLst>
          </p:cNvPr>
          <p:cNvSpPr/>
          <p:nvPr/>
        </p:nvSpPr>
        <p:spPr>
          <a:xfrm>
            <a:off x="4918938" y="4477262"/>
            <a:ext cx="5181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huffman</a:t>
            </a:r>
            <a:r>
              <a:rPr kumimoji="1" lang="zh-CN" altLang="en-US" dirty="0"/>
              <a:t>编码部分，大概是占</a:t>
            </a:r>
            <a:r>
              <a:rPr kumimoji="1" lang="en-US" altLang="zh-CN" dirty="0"/>
              <a:t>60%</a:t>
            </a:r>
            <a:r>
              <a:rPr kumimoji="1" lang="zh-CN" altLang="en-US" dirty="0"/>
              <a:t>左右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4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背景与意义</a:t>
            </a: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0502" y="1123271"/>
            <a:ext cx="3417595" cy="222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当前，使用手机和单反摄影已经成为人们生活中不可或缺的一部分，如此大的图片存储量，对于云端存储的空间挑战性极大。本研究提出一种全新的</a:t>
            </a:r>
            <a:r>
              <a:rPr lang="en-US" altLang="zh-CN" dirty="0">
                <a:solidFill>
                  <a:schemeClr val="bg1"/>
                </a:solidFill>
              </a:rPr>
              <a:t>JPEG</a:t>
            </a:r>
            <a:r>
              <a:rPr lang="zh-CN" altLang="zh-CN" dirty="0">
                <a:solidFill>
                  <a:schemeClr val="bg1"/>
                </a:solidFill>
              </a:rPr>
              <a:t>云端存储方案，为云端存储服务提供商节省存储空间。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相对于其他文件类型，例如视频、安装程序等，照片在用户之间的重复率极低。如此大的独立数据模块，对云存储公司的空间开销极大。</a:t>
            </a: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bevel/>
            <a:headEnd/>
            <a:tailEnd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重要性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359B804-6488-2347-B50C-28FD0A7E875A}"/>
              </a:ext>
            </a:extLst>
          </p:cNvPr>
          <p:cNvSpPr/>
          <p:nvPr/>
        </p:nvSpPr>
        <p:spPr>
          <a:xfrm>
            <a:off x="1014607" y="3642148"/>
            <a:ext cx="7037109" cy="1687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通常来说，现阶段的去重研究是针对于所有类型的文件，本研究基于</a:t>
            </a:r>
            <a:r>
              <a:rPr lang="en-US" altLang="zh-CN" dirty="0"/>
              <a:t>JPEG</a:t>
            </a:r>
            <a:r>
              <a:rPr lang="zh-CN" altLang="zh-CN" dirty="0"/>
              <a:t>文件的特殊性，</a:t>
            </a:r>
            <a:r>
              <a:rPr lang="zh-CN" altLang="zh-CN" dirty="0">
                <a:solidFill>
                  <a:srgbClr val="FF0000"/>
                </a:solidFill>
              </a:rPr>
              <a:t>提出先抓住重新构造</a:t>
            </a:r>
            <a:r>
              <a:rPr lang="en-US" altLang="zh-CN" dirty="0">
                <a:solidFill>
                  <a:srgbClr val="FF0000"/>
                </a:solidFill>
              </a:rPr>
              <a:t>Huffman</a:t>
            </a:r>
            <a:r>
              <a:rPr lang="zh-CN" altLang="zh-CN" dirty="0">
                <a:solidFill>
                  <a:srgbClr val="FF0000"/>
                </a:solidFill>
              </a:rPr>
              <a:t>表</a:t>
            </a:r>
            <a:r>
              <a:rPr lang="zh-CN" altLang="en-US" dirty="0">
                <a:solidFill>
                  <a:srgbClr val="FF0000"/>
                </a:solidFill>
              </a:rPr>
              <a:t>统一存储的码字</a:t>
            </a:r>
            <a:r>
              <a:rPr lang="zh-CN" altLang="zh-CN" dirty="0"/>
              <a:t>，再进行传统的去重工作的方案。针对于</a:t>
            </a:r>
            <a:r>
              <a:rPr lang="en-US" altLang="zh-CN" dirty="0"/>
              <a:t>JPEG</a:t>
            </a:r>
            <a:r>
              <a:rPr lang="zh-CN" altLang="zh-CN" dirty="0"/>
              <a:t>文件而言，现阶段的压缩方式都会损坏图片的部分细节，本研究达到了节省存储空间的同时，不对用户的</a:t>
            </a:r>
            <a:r>
              <a:rPr lang="en-US" altLang="zh-CN" dirty="0"/>
              <a:t>JPEG</a:t>
            </a:r>
            <a:r>
              <a:rPr lang="zh-CN" altLang="zh-CN" dirty="0"/>
              <a:t>文件构成破坏。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12" grpId="0"/>
      <p:bldP spid="18" grpId="0" animBg="1" autoUpdateAnimBg="0"/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初期思路与更改</a:t>
            </a: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5116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411F19-533E-074D-BCA6-413131E0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0"/>
            <a:ext cx="3773833" cy="2494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0B961A-F8B6-F546-A3C4-9F108D3D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87"/>
          <a:stretch/>
        </p:blipFill>
        <p:spPr>
          <a:xfrm>
            <a:off x="216816" y="2571750"/>
            <a:ext cx="7715117" cy="249456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E1C9BBC5-73DE-A649-9AA6-14590FF91135}"/>
              </a:ext>
            </a:extLst>
          </p:cNvPr>
          <p:cNvSpPr/>
          <p:nvPr/>
        </p:nvSpPr>
        <p:spPr>
          <a:xfrm>
            <a:off x="1469733" y="1178539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5DE278-3B61-6741-8C34-03A36250740A}"/>
              </a:ext>
            </a:extLst>
          </p:cNvPr>
          <p:cNvSpPr/>
          <p:nvPr/>
        </p:nvSpPr>
        <p:spPr>
          <a:xfrm>
            <a:off x="1528273" y="3673107"/>
            <a:ext cx="962382" cy="348603"/>
          </a:xfrm>
          <a:prstGeom prst="ellipse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8F5755B7-39F5-5949-8AF0-38CB4D66D2A5}"/>
              </a:ext>
            </a:extLst>
          </p:cNvPr>
          <p:cNvSpPr txBox="1"/>
          <p:nvPr/>
        </p:nvSpPr>
        <p:spPr>
          <a:xfrm>
            <a:off x="5670222" y="639723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问题出在哪里</a:t>
            </a:r>
          </a:p>
        </p:txBody>
      </p:sp>
      <p:cxnSp>
        <p:nvCxnSpPr>
          <p:cNvPr id="7" name="直接连接符 25">
            <a:extLst>
              <a:ext uri="{FF2B5EF4-FFF2-40B4-BE49-F238E27FC236}">
                <a16:creationId xmlns:a16="http://schemas.microsoft.com/office/drawing/2014/main" id="{56A29804-69AB-BC4D-B20D-1B0B01F9FA14}"/>
              </a:ext>
            </a:extLst>
          </p:cNvPr>
          <p:cNvCxnSpPr/>
          <p:nvPr/>
        </p:nvCxnSpPr>
        <p:spPr>
          <a:xfrm>
            <a:off x="5735314" y="987355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832684-CAAC-4746-8E8F-F6F1B6A7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34" y="290715"/>
            <a:ext cx="3500489" cy="19252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29349-3207-DD41-9C58-EF9E283D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00" y="3708018"/>
            <a:ext cx="3334116" cy="479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2BC1D2-989C-654F-BB38-6D71B261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227" y="3184894"/>
            <a:ext cx="3500489" cy="459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F44E9D-3805-724E-AD0C-9E657EB31787}"/>
              </a:ext>
            </a:extLst>
          </p:cNvPr>
          <p:cNvSpPr txBox="1"/>
          <p:nvPr/>
        </p:nvSpPr>
        <p:spPr>
          <a:xfrm>
            <a:off x="453543" y="1397315"/>
            <a:ext cx="48134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由于图片的采样率的多样性，目前程序仅适用于常规图片</a:t>
            </a:r>
            <a:r>
              <a:rPr kumimoji="1" lang="en-US" altLang="zh-CN" dirty="0"/>
              <a:t>(</a:t>
            </a:r>
            <a:r>
              <a:rPr kumimoji="1" lang="zh-CN" altLang="en-US" dirty="0"/>
              <a:t>采样率为</a:t>
            </a:r>
            <a:r>
              <a:rPr kumimoji="1" lang="en-US" altLang="zh-CN" dirty="0"/>
              <a:t>1*1)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图片的编码多样，需预留足够位置来放</a:t>
            </a:r>
            <a:r>
              <a:rPr kumimoji="1" lang="en-US" altLang="zh-CN" dirty="0"/>
              <a:t>16</a:t>
            </a:r>
            <a:r>
              <a:rPr kumimoji="1" lang="zh-CN" altLang="en-US" dirty="0"/>
              <a:t>位哈夫曼编码，造成图片大小约</a:t>
            </a:r>
            <a:r>
              <a:rPr kumimoji="1" lang="en-US" altLang="zh-CN" dirty="0"/>
              <a:t>.</a:t>
            </a:r>
            <a:r>
              <a:rPr kumimoji="1" lang="zh-CN" altLang="en-US" dirty="0"/>
              <a:t>上升</a:t>
            </a:r>
            <a:r>
              <a:rPr kumimoji="1" lang="en-US" altLang="zh-CN" dirty="0">
                <a:highlight>
                  <a:srgbClr val="FFFF00"/>
                </a:highlight>
              </a:rPr>
              <a:t>10%</a:t>
            </a:r>
            <a:r>
              <a:rPr kumimoji="1" lang="zh-CN" altLang="en-US" dirty="0"/>
              <a:t>，画质</a:t>
            </a:r>
            <a:r>
              <a:rPr kumimoji="1" lang="en-US" altLang="zh-CN" dirty="0"/>
              <a:t>0</a:t>
            </a:r>
            <a:r>
              <a:rPr kumimoji="1" lang="zh-CN" altLang="en-US" dirty="0"/>
              <a:t>损失。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完成</a:t>
            </a:r>
            <a:r>
              <a:rPr kumimoji="1" lang="en-US" altLang="zh-CN" dirty="0"/>
              <a:t>5</a:t>
            </a:r>
            <a:r>
              <a:rPr kumimoji="1" lang="en" altLang="zh-CN" dirty="0"/>
              <a:t>M</a:t>
            </a:r>
            <a:r>
              <a:rPr kumimoji="1" lang="zh-CN" altLang="en-US" dirty="0"/>
              <a:t>大小的图片重写大概需要</a:t>
            </a:r>
            <a:r>
              <a:rPr kumimoji="1" lang="en-US" altLang="zh-CN" dirty="0"/>
              <a:t>5</a:t>
            </a:r>
            <a:r>
              <a:rPr kumimoji="1" lang="en" altLang="zh-CN" dirty="0"/>
              <a:t>s</a:t>
            </a:r>
            <a:r>
              <a:rPr kumimoji="1" lang="zh-CN" altLang="en" dirty="0"/>
              <a:t>，</a:t>
            </a:r>
            <a:r>
              <a:rPr kumimoji="1" lang="zh-CN" altLang="en-US" dirty="0"/>
              <a:t>速度略慢，比较消耗性能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已经做了多张图片测试，没有问题</a:t>
            </a:r>
          </a:p>
        </p:txBody>
      </p:sp>
      <p:sp>
        <p:nvSpPr>
          <p:cNvPr id="6" name="文本框 15">
            <a:extLst>
              <a:ext uri="{FF2B5EF4-FFF2-40B4-BE49-F238E27FC236}">
                <a16:creationId xmlns:a16="http://schemas.microsoft.com/office/drawing/2014/main" id="{259211D0-E825-3348-9AAE-956276E56122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实现了什么</a:t>
            </a:r>
          </a:p>
        </p:txBody>
      </p:sp>
    </p:spTree>
    <p:extLst>
      <p:ext uri="{BB962C8B-B14F-4D97-AF65-F5344CB8AC3E}">
        <p14:creationId xmlns:p14="http://schemas.microsoft.com/office/powerpoint/2010/main" val="206783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问题出在哪</a:t>
            </a: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</a:p>
        </p:txBody>
      </p:sp>
    </p:spTree>
    <p:extLst>
      <p:ext uri="{BB962C8B-B14F-4D97-AF65-F5344CB8AC3E}">
        <p14:creationId xmlns:p14="http://schemas.microsoft.com/office/powerpoint/2010/main" val="183881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993666-495A-E64F-A502-12A127C0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6" y="942208"/>
            <a:ext cx="3548376" cy="468806"/>
          </a:xfrm>
          <a:prstGeom prst="rect">
            <a:avLst/>
          </a:prstGeom>
        </p:spPr>
      </p:pic>
      <p:sp>
        <p:nvSpPr>
          <p:cNvPr id="3" name="文本框 15">
            <a:extLst>
              <a:ext uri="{FF2B5EF4-FFF2-40B4-BE49-F238E27FC236}">
                <a16:creationId xmlns:a16="http://schemas.microsoft.com/office/drawing/2014/main" id="{2D2BBEBC-7D8A-AC4D-9389-060A31E755C6}"/>
              </a:ext>
            </a:extLst>
          </p:cNvPr>
          <p:cNvSpPr txBox="1"/>
          <p:nvPr/>
        </p:nvSpPr>
        <p:spPr>
          <a:xfrm>
            <a:off x="867041" y="34131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0EC37-574B-C445-9FE0-3936A1B7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8" y="1583778"/>
            <a:ext cx="6311900" cy="304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8E2603-69E6-CC47-992F-4BADAE63FFE6}"/>
              </a:ext>
            </a:extLst>
          </p:cNvPr>
          <p:cNvSpPr/>
          <p:nvPr/>
        </p:nvSpPr>
        <p:spPr>
          <a:xfrm>
            <a:off x="2199290" y="1600200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955F1B-A9CF-8341-9DC2-E1E4492E081A}"/>
              </a:ext>
            </a:extLst>
          </p:cNvPr>
          <p:cNvSpPr/>
          <p:nvPr/>
        </p:nvSpPr>
        <p:spPr>
          <a:xfrm>
            <a:off x="5102772" y="4377559"/>
            <a:ext cx="670034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C79E0F-9CE6-9D4B-96E5-A013B13A058E}"/>
              </a:ext>
            </a:extLst>
          </p:cNvPr>
          <p:cNvSpPr txBox="1"/>
          <p:nvPr/>
        </p:nvSpPr>
        <p:spPr>
          <a:xfrm>
            <a:off x="5650904" y="1003408"/>
            <a:ext cx="278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13*16=200B,</a:t>
            </a:r>
            <a:r>
              <a:rPr kumimoji="1" lang="zh-CN" altLang="en-US" dirty="0"/>
              <a:t>随着图片的增多，表将会越大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3B592D-6880-FA4B-87F0-2324011DCB67}"/>
              </a:ext>
            </a:extLst>
          </p:cNvPr>
          <p:cNvSpPr/>
          <p:nvPr/>
        </p:nvSpPr>
        <p:spPr>
          <a:xfrm>
            <a:off x="3802336" y="1600200"/>
            <a:ext cx="2892972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4D4F2E-8304-B54F-A5C2-EBF2B7692F9D}"/>
              </a:ext>
            </a:extLst>
          </p:cNvPr>
          <p:cNvSpPr/>
          <p:nvPr/>
        </p:nvSpPr>
        <p:spPr>
          <a:xfrm>
            <a:off x="1587062" y="1820917"/>
            <a:ext cx="1905000" cy="19706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8A36E9-DCFC-F14C-BC20-6D0EF413154C}"/>
              </a:ext>
            </a:extLst>
          </p:cNvPr>
          <p:cNvSpPr/>
          <p:nvPr/>
        </p:nvSpPr>
        <p:spPr>
          <a:xfrm>
            <a:off x="3539358" y="1838655"/>
            <a:ext cx="3155950" cy="17933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B95A4D-A2B0-9D48-833F-6023BA8D0A4D}"/>
              </a:ext>
            </a:extLst>
          </p:cNvPr>
          <p:cNvSpPr/>
          <p:nvPr/>
        </p:nvSpPr>
        <p:spPr>
          <a:xfrm>
            <a:off x="1587062" y="2028496"/>
            <a:ext cx="336331" cy="197069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06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>
            <a:extLst>
              <a:ext uri="{FF2B5EF4-FFF2-40B4-BE49-F238E27FC236}">
                <a16:creationId xmlns:a16="http://schemas.microsoft.com/office/drawing/2014/main" id="{2C3A1319-F5EA-1540-80E8-0032099AD484}"/>
              </a:ext>
            </a:extLst>
          </p:cNvPr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明确</a:t>
            </a:r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JPEG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编码形式</a:t>
            </a:r>
          </a:p>
        </p:txBody>
      </p:sp>
      <p:cxnSp>
        <p:nvCxnSpPr>
          <p:cNvPr id="3" name="直接连接符 25">
            <a:extLst>
              <a:ext uri="{FF2B5EF4-FFF2-40B4-BE49-F238E27FC236}">
                <a16:creationId xmlns:a16="http://schemas.microsoft.com/office/drawing/2014/main" id="{32422902-EE38-354B-9523-AD64CAFBB34D}"/>
              </a:ext>
            </a:extLst>
          </p:cNvPr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6902CD0-425D-0D4C-9302-F1EC1E13AB47}"/>
              </a:ext>
            </a:extLst>
          </p:cNvPr>
          <p:cNvSpPr txBox="1"/>
          <p:nvPr/>
        </p:nvSpPr>
        <p:spPr>
          <a:xfrm>
            <a:off x="663016" y="678346"/>
            <a:ext cx="2836333" cy="1625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AC0</a:t>
            </a:r>
          </a:p>
          <a:p>
            <a:r>
              <a:rPr kumimoji="1" lang="en" altLang="zh-CN" dirty="0"/>
              <a:t>01,0,1</a:t>
            </a:r>
            <a:r>
              <a:rPr kumimoji="1" lang="en-US" altLang="zh-CN" dirty="0">
                <a:solidFill>
                  <a:srgbClr val="FF0000"/>
                </a:solidFill>
              </a:rPr>
              <a:t>//1</a:t>
            </a:r>
            <a:r>
              <a:rPr kumimoji="1" lang="zh-CN" altLang="en-US" dirty="0">
                <a:solidFill>
                  <a:srgbClr val="FF0000"/>
                </a:solidFill>
              </a:rPr>
              <a:t>位的码字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个</a:t>
            </a:r>
            <a:endParaRPr kumimoji="1" lang="en" altLang="zh-CN" dirty="0"/>
          </a:p>
          <a:p>
            <a:r>
              <a:rPr kumimoji="1" lang="en" altLang="zh-CN" dirty="0"/>
              <a:t>02,</a:t>
            </a:r>
            <a:r>
              <a:rPr kumimoji="1" lang="en" altLang="zh-CN" dirty="0">
                <a:solidFill>
                  <a:srgbClr val="FF0000"/>
                </a:solidFill>
              </a:rPr>
              <a:t>100</a:t>
            </a:r>
            <a:r>
              <a:rPr kumimoji="1" lang="en" altLang="zh-CN" dirty="0"/>
              <a:t>,3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+1</a:t>
            </a:r>
            <a:r>
              <a:rPr kumimoji="1" lang="zh-CN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==101</a:t>
            </a:r>
            <a:r>
              <a:rPr kumimoji="1" lang="zh-CN" altLang="en-US" dirty="0">
                <a:solidFill>
                  <a:srgbClr val="FF0000"/>
                </a:solidFill>
              </a:rPr>
              <a:t>左移动</a:t>
            </a:r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zh-CN" altLang="en-US" dirty="0">
                <a:solidFill>
                  <a:srgbClr val="FF0000"/>
                </a:solidFill>
              </a:rPr>
              <a:t>位得到下一个码字</a:t>
            </a:r>
            <a:r>
              <a:rPr kumimoji="1" lang="en-US" altLang="zh-CN" dirty="0">
                <a:solidFill>
                  <a:srgbClr val="FF0000"/>
                </a:solidFill>
              </a:rPr>
              <a:t>==1010</a:t>
            </a:r>
            <a:endParaRPr kumimoji="1" lang="en" altLang="zh-CN" dirty="0"/>
          </a:p>
          <a:p>
            <a:r>
              <a:rPr kumimoji="1" lang="en" altLang="zh-CN" dirty="0"/>
              <a:t>03,</a:t>
            </a:r>
            <a:r>
              <a:rPr kumimoji="1" lang="en" altLang="zh-CN" dirty="0">
                <a:solidFill>
                  <a:srgbClr val="FF0000"/>
                </a:solidFill>
              </a:rPr>
              <a:t>1010</a:t>
            </a:r>
            <a:r>
              <a:rPr kumimoji="1" lang="en" altLang="zh-CN" dirty="0"/>
              <a:t>,4</a:t>
            </a:r>
          </a:p>
          <a:p>
            <a:r>
              <a:rPr kumimoji="1" lang="en" altLang="zh-CN" dirty="0"/>
              <a:t>11,1011,4</a:t>
            </a:r>
          </a:p>
          <a:p>
            <a:r>
              <a:rPr kumimoji="1" lang="en" altLang="zh-CN" dirty="0"/>
              <a:t>04,1100,4</a:t>
            </a:r>
          </a:p>
          <a:p>
            <a:r>
              <a:rPr kumimoji="1" lang="en" altLang="zh-CN" strike="sngStrike" dirty="0">
                <a:solidFill>
                  <a:srgbClr val="FF0000"/>
                </a:solidFill>
              </a:rPr>
              <a:t>04,11</a:t>
            </a:r>
            <a:r>
              <a:rPr kumimoji="1" lang="en-US" altLang="zh-CN" strike="sngStrike" dirty="0">
                <a:solidFill>
                  <a:srgbClr val="FF0000"/>
                </a:solidFill>
              </a:rPr>
              <a:t>11</a:t>
            </a:r>
            <a:r>
              <a:rPr kumimoji="1" lang="en" altLang="zh-CN" strike="sngStrike" dirty="0">
                <a:solidFill>
                  <a:srgbClr val="FF0000"/>
                </a:solidFill>
              </a:rPr>
              <a:t>,4</a:t>
            </a:r>
            <a:r>
              <a:rPr kumimoji="1" lang="zh-CN" altLang="en" strike="sngStrike" dirty="0">
                <a:solidFill>
                  <a:srgbClr val="FF0000"/>
                </a:solidFill>
              </a:rPr>
              <a:t>错误</a:t>
            </a:r>
            <a:r>
              <a:rPr kumimoji="1" lang="zh-CN" altLang="en-US" strike="sngStrike" dirty="0">
                <a:solidFill>
                  <a:srgbClr val="FF0000"/>
                </a:solidFill>
              </a:rPr>
              <a:t>发生点</a:t>
            </a:r>
            <a:endParaRPr kumimoji="1" lang="en" altLang="zh-CN" dirty="0"/>
          </a:p>
          <a:p>
            <a:r>
              <a:rPr kumimoji="1" lang="en" altLang="zh-CN" dirty="0"/>
              <a:t>00,11010,5</a:t>
            </a:r>
          </a:p>
          <a:p>
            <a:r>
              <a:rPr kumimoji="1" lang="en" altLang="zh-CN" dirty="0"/>
              <a:t>05,11011,5</a:t>
            </a:r>
          </a:p>
          <a:p>
            <a:r>
              <a:rPr kumimoji="1" lang="en" altLang="zh-CN" dirty="0"/>
              <a:t>21,11100,5</a:t>
            </a:r>
          </a:p>
          <a:p>
            <a:r>
              <a:rPr kumimoji="1" lang="en" altLang="zh-CN" dirty="0"/>
              <a:t>12,111010,6</a:t>
            </a:r>
          </a:p>
          <a:p>
            <a:r>
              <a:rPr kumimoji="1" lang="en" altLang="zh-CN" dirty="0"/>
              <a:t>31,111011,6</a:t>
            </a:r>
          </a:p>
          <a:p>
            <a:r>
              <a:rPr kumimoji="1" lang="en" altLang="zh-CN" dirty="0"/>
              <a:t>06,1111000,7</a:t>
            </a:r>
          </a:p>
          <a:p>
            <a:r>
              <a:rPr kumimoji="1" lang="en" altLang="zh-CN" dirty="0"/>
              <a:t>41,1111001,7</a:t>
            </a:r>
          </a:p>
          <a:p>
            <a:r>
              <a:rPr kumimoji="1" lang="en" altLang="zh-CN" dirty="0"/>
              <a:t>51,1111010,7</a:t>
            </a:r>
          </a:p>
          <a:p>
            <a:r>
              <a:rPr kumimoji="1" lang="en" altLang="zh-CN" dirty="0"/>
              <a:t>13,1111011,7</a:t>
            </a:r>
          </a:p>
          <a:p>
            <a:r>
              <a:rPr kumimoji="1" lang="en" altLang="zh-CN" dirty="0"/>
              <a:t>22,11111000,8</a:t>
            </a:r>
          </a:p>
          <a:p>
            <a:r>
              <a:rPr kumimoji="1" lang="en" altLang="zh-CN" dirty="0"/>
              <a:t>61,11111001,8</a:t>
            </a:r>
          </a:p>
          <a:p>
            <a:r>
              <a:rPr kumimoji="1" lang="en" altLang="zh-CN" dirty="0"/>
              <a:t>71,111110100,9</a:t>
            </a:r>
          </a:p>
          <a:p>
            <a:r>
              <a:rPr kumimoji="1" lang="en" altLang="zh-CN" dirty="0"/>
              <a:t>07,111110101,9</a:t>
            </a:r>
          </a:p>
          <a:p>
            <a:r>
              <a:rPr kumimoji="1" lang="en" altLang="zh-CN" dirty="0"/>
              <a:t>32,111110110,9</a:t>
            </a:r>
          </a:p>
          <a:p>
            <a:r>
              <a:rPr kumimoji="1" lang="en" altLang="zh-CN" dirty="0"/>
              <a:t>81,111110111,9</a:t>
            </a:r>
          </a:p>
          <a:p>
            <a:r>
              <a:rPr kumimoji="1" lang="en" altLang="zh-CN" dirty="0"/>
              <a:t>14,111111000,9</a:t>
            </a:r>
          </a:p>
          <a:p>
            <a:r>
              <a:rPr kumimoji="1" lang="en" altLang="zh-CN" dirty="0"/>
              <a:t>42,111111001,9</a:t>
            </a:r>
          </a:p>
          <a:p>
            <a:r>
              <a:rPr kumimoji="1" lang="en" altLang="zh-CN" dirty="0"/>
              <a:t>91,111111010,9</a:t>
            </a:r>
          </a:p>
          <a:p>
            <a:r>
              <a:rPr kumimoji="1" lang="en" altLang="zh-CN" dirty="0"/>
              <a:t>23,1111110110,10</a:t>
            </a:r>
          </a:p>
          <a:p>
            <a:r>
              <a:rPr kumimoji="1" lang="en" altLang="zh-CN" dirty="0"/>
              <a:t>a1,1111110111,10</a:t>
            </a:r>
          </a:p>
          <a:p>
            <a:r>
              <a:rPr kumimoji="1" lang="en" altLang="zh-CN" dirty="0"/>
              <a:t>b1,1111111000,10</a:t>
            </a:r>
          </a:p>
          <a:p>
            <a:r>
              <a:rPr kumimoji="1" lang="en" altLang="zh-CN" dirty="0"/>
              <a:t>52,1111111001,10</a:t>
            </a:r>
          </a:p>
          <a:p>
            <a:r>
              <a:rPr kumimoji="1" lang="en" altLang="zh-CN" dirty="0"/>
              <a:t>c1,11111110100,11</a:t>
            </a:r>
          </a:p>
          <a:p>
            <a:r>
              <a:rPr kumimoji="1" lang="en" altLang="zh-CN" dirty="0"/>
              <a:t>15,11111110101,11</a:t>
            </a:r>
          </a:p>
          <a:p>
            <a:r>
              <a:rPr kumimoji="1" lang="en" altLang="zh-CN" dirty="0"/>
              <a:t>d1,11111110110,11</a:t>
            </a:r>
          </a:p>
          <a:p>
            <a:r>
              <a:rPr kumimoji="1" lang="en" altLang="zh-CN" dirty="0"/>
              <a:t>62,11111110111,11</a:t>
            </a:r>
          </a:p>
          <a:p>
            <a:r>
              <a:rPr kumimoji="1" lang="en" altLang="zh-CN" dirty="0"/>
              <a:t>33,11111111000,11</a:t>
            </a:r>
          </a:p>
          <a:p>
            <a:r>
              <a:rPr kumimoji="1" lang="en" altLang="zh-CN" dirty="0"/>
              <a:t>e1,11111111001,11</a:t>
            </a:r>
          </a:p>
          <a:p>
            <a:r>
              <a:rPr kumimoji="1" lang="en" altLang="zh-CN" dirty="0"/>
              <a:t>f0,11111111010,11</a:t>
            </a:r>
          </a:p>
          <a:p>
            <a:r>
              <a:rPr kumimoji="1" lang="en" altLang="zh-CN" dirty="0"/>
              <a:t>72,11111111011,11</a:t>
            </a:r>
          </a:p>
          <a:p>
            <a:r>
              <a:rPr kumimoji="1" lang="en" altLang="zh-CN" dirty="0"/>
              <a:t>24,111111111000,12</a:t>
            </a:r>
          </a:p>
          <a:p>
            <a:r>
              <a:rPr kumimoji="1" lang="en" altLang="zh-CN" dirty="0"/>
              <a:t>08,111111111001,12</a:t>
            </a:r>
          </a:p>
          <a:p>
            <a:r>
              <a:rPr kumimoji="1" lang="en" altLang="zh-CN" dirty="0"/>
              <a:t>16,111111111010,12</a:t>
            </a:r>
          </a:p>
          <a:p>
            <a:r>
              <a:rPr kumimoji="1" lang="en" altLang="zh-CN" dirty="0"/>
              <a:t>f1,111111111011,12</a:t>
            </a:r>
          </a:p>
          <a:p>
            <a:r>
              <a:rPr kumimoji="1" lang="en" altLang="zh-CN" dirty="0"/>
              <a:t>82,1111111111000000,16</a:t>
            </a:r>
          </a:p>
          <a:p>
            <a:r>
              <a:rPr kumimoji="1" lang="en" altLang="zh-CN" dirty="0"/>
              <a:t>43,1111111111000001,16</a:t>
            </a:r>
          </a:p>
          <a:p>
            <a:r>
              <a:rPr kumimoji="1" lang="en" altLang="zh-CN" dirty="0"/>
              <a:t>92,1111111111000010,16</a:t>
            </a:r>
          </a:p>
          <a:p>
            <a:r>
              <a:rPr kumimoji="1" lang="en" altLang="zh-CN" dirty="0"/>
              <a:t>53,1111111111000011,16</a:t>
            </a:r>
          </a:p>
          <a:p>
            <a:r>
              <a:rPr kumimoji="1" lang="en" altLang="zh-CN" dirty="0"/>
              <a:t>34,1111111111000100,16</a:t>
            </a:r>
          </a:p>
          <a:p>
            <a:r>
              <a:rPr kumimoji="1" lang="en" altLang="zh-CN" dirty="0"/>
              <a:t>a2,1111111111000101,16</a:t>
            </a:r>
          </a:p>
          <a:p>
            <a:r>
              <a:rPr kumimoji="1" lang="en" altLang="zh-CN" dirty="0"/>
              <a:t>25,1111111111000110,16</a:t>
            </a:r>
          </a:p>
          <a:p>
            <a:r>
              <a:rPr kumimoji="1" lang="en" altLang="zh-CN" dirty="0"/>
              <a:t>b2,1111111111000111,16</a:t>
            </a:r>
          </a:p>
          <a:p>
            <a:r>
              <a:rPr kumimoji="1" lang="en" altLang="zh-CN" dirty="0"/>
              <a:t>17,1111111111001000,16</a:t>
            </a:r>
          </a:p>
          <a:p>
            <a:r>
              <a:rPr kumimoji="1" lang="en" altLang="zh-CN" dirty="0"/>
              <a:t>c2,1111111111001001,16</a:t>
            </a:r>
          </a:p>
          <a:p>
            <a:r>
              <a:rPr kumimoji="1" lang="en" altLang="zh-CN" dirty="0"/>
              <a:t>63,1111111111001010,16</a:t>
            </a:r>
          </a:p>
          <a:p>
            <a:r>
              <a:rPr kumimoji="1" lang="en" altLang="zh-CN" dirty="0"/>
              <a:t>d2,1111111111001011,16</a:t>
            </a:r>
          </a:p>
          <a:p>
            <a:r>
              <a:rPr kumimoji="1" lang="en" altLang="zh-CN" dirty="0"/>
              <a:t>73,1111111111001100,16</a:t>
            </a:r>
          </a:p>
          <a:p>
            <a:r>
              <a:rPr kumimoji="1" lang="en" altLang="zh-CN" dirty="0"/>
              <a:t>44,1111111111001101,16</a:t>
            </a:r>
          </a:p>
          <a:p>
            <a:r>
              <a:rPr kumimoji="1" lang="en" altLang="zh-CN" dirty="0"/>
              <a:t>35,1111111111001110,16</a:t>
            </a:r>
          </a:p>
          <a:p>
            <a:r>
              <a:rPr kumimoji="1" lang="en" altLang="zh-CN" dirty="0"/>
              <a:t>e2,1111111111001111,16</a:t>
            </a:r>
          </a:p>
          <a:p>
            <a:r>
              <a:rPr kumimoji="1" lang="en" altLang="zh-CN" dirty="0"/>
              <a:t>83,1111111111010000,16</a:t>
            </a:r>
          </a:p>
          <a:p>
            <a:r>
              <a:rPr kumimoji="1" lang="en" altLang="zh-CN" dirty="0"/>
              <a:t>26,1111111111010001,16</a:t>
            </a:r>
          </a:p>
          <a:p>
            <a:r>
              <a:rPr kumimoji="1" lang="en" altLang="zh-CN" dirty="0"/>
              <a:t>54,1111111111010010,16</a:t>
            </a:r>
          </a:p>
          <a:p>
            <a:r>
              <a:rPr kumimoji="1" lang="en" altLang="zh-CN" dirty="0"/>
              <a:t>f2,1111111111010011,16</a:t>
            </a:r>
          </a:p>
          <a:p>
            <a:r>
              <a:rPr kumimoji="1" lang="en" altLang="zh-CN" dirty="0"/>
              <a:t>93,1111111111010100,16</a:t>
            </a:r>
          </a:p>
          <a:p>
            <a:r>
              <a:rPr kumimoji="1" lang="en" altLang="zh-CN" dirty="0"/>
              <a:t>45,1111111111010101,16</a:t>
            </a:r>
          </a:p>
          <a:p>
            <a:r>
              <a:rPr kumimoji="1" lang="en" altLang="zh-CN" dirty="0"/>
              <a:t>18,1111111111010110,16</a:t>
            </a:r>
          </a:p>
          <a:p>
            <a:r>
              <a:rPr kumimoji="1" lang="en" altLang="zh-CN" dirty="0"/>
              <a:t>36,1111111111010111,16</a:t>
            </a:r>
          </a:p>
          <a:p>
            <a:r>
              <a:rPr kumimoji="1" lang="en" altLang="zh-CN" dirty="0"/>
              <a:t>64,1111111111011000,16</a:t>
            </a:r>
          </a:p>
          <a:p>
            <a:r>
              <a:rPr kumimoji="1" lang="en" altLang="zh-CN" dirty="0"/>
              <a:t>a3,1111111111011001,16</a:t>
            </a:r>
          </a:p>
          <a:p>
            <a:r>
              <a:rPr kumimoji="1" lang="en" altLang="zh-CN" dirty="0"/>
              <a:t>c3,1111111111011010,16</a:t>
            </a:r>
          </a:p>
          <a:p>
            <a:r>
              <a:rPr kumimoji="1" lang="en" altLang="zh-CN" dirty="0"/>
              <a:t>d3,1111111111011011,16</a:t>
            </a:r>
          </a:p>
          <a:p>
            <a:r>
              <a:rPr kumimoji="1" lang="en" altLang="zh-CN" dirty="0"/>
              <a:t>74,1111111111011100,16</a:t>
            </a:r>
          </a:p>
          <a:p>
            <a:r>
              <a:rPr kumimoji="1" lang="en" altLang="zh-CN" dirty="0"/>
              <a:t>b3,1111111111011101,16</a:t>
            </a:r>
          </a:p>
          <a:p>
            <a:r>
              <a:rPr kumimoji="1" lang="en" altLang="zh-CN" dirty="0"/>
              <a:t>27,1111111111011110,16</a:t>
            </a:r>
          </a:p>
          <a:p>
            <a:r>
              <a:rPr kumimoji="1" lang="en" altLang="zh-CN" dirty="0"/>
              <a:t>55,1111111111011111,16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8F7E63-F888-374F-B7C9-0BAB41AE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82" y="114885"/>
            <a:ext cx="3106093" cy="2652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4709D9-B73E-694C-AC85-E473523B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24" y="2767854"/>
            <a:ext cx="3229915" cy="20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685</Words>
  <Application>Microsoft Macintosh PowerPoint</Application>
  <PresentationFormat>全屏显示(16:9)</PresentationFormat>
  <Paragraphs>124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梁嘉城</cp:lastModifiedBy>
  <cp:revision>66</cp:revision>
  <dcterms:created xsi:type="dcterms:W3CDTF">2016-05-20T12:59:00Z</dcterms:created>
  <dcterms:modified xsi:type="dcterms:W3CDTF">2020-02-17T08:34:14Z</dcterms:modified>
  <cp:category/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